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8" r:id="rId4"/>
    <p:sldId id="278" r:id="rId5"/>
    <p:sldId id="270" r:id="rId6"/>
    <p:sldId id="259" r:id="rId7"/>
    <p:sldId id="274" r:id="rId8"/>
    <p:sldId id="273" r:id="rId9"/>
    <p:sldId id="272" r:id="rId10"/>
    <p:sldId id="271" r:id="rId11"/>
    <p:sldId id="275" r:id="rId12"/>
    <p:sldId id="260" r:id="rId13"/>
    <p:sldId id="261" r:id="rId14"/>
    <p:sldId id="266" r:id="rId15"/>
    <p:sldId id="267" r:id="rId16"/>
    <p:sldId id="268" r:id="rId17"/>
    <p:sldId id="269" r:id="rId18"/>
    <p:sldId id="262" r:id="rId19"/>
    <p:sldId id="276" r:id="rId20"/>
    <p:sldId id="277" r:id="rId2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>
        <p:scale>
          <a:sx n="152" d="100"/>
          <a:sy n="152" d="100"/>
        </p:scale>
        <p:origin x="-392" y="125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printerSettings" Target="printerSettings/printerSettings1.bin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249D89-B687-AB45-A935-6481B7C0B662}" type="datetimeFigureOut">
              <a:rPr lang="en-US" smtClean="0"/>
              <a:t>30/09/16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BE" smtClean="0"/>
              <a:t>Click to edit Master text styles</a:t>
            </a:r>
          </a:p>
          <a:p>
            <a:pPr lvl="1"/>
            <a:r>
              <a:rPr lang="nl-BE" smtClean="0"/>
              <a:t>Second level</a:t>
            </a:r>
          </a:p>
          <a:p>
            <a:pPr lvl="2"/>
            <a:r>
              <a:rPr lang="nl-BE" smtClean="0"/>
              <a:t>Third level</a:t>
            </a:r>
          </a:p>
          <a:p>
            <a:pPr lvl="3"/>
            <a:r>
              <a:rPr lang="nl-BE" smtClean="0"/>
              <a:t>Fourth level</a:t>
            </a:r>
          </a:p>
          <a:p>
            <a:pPr lvl="4"/>
            <a:r>
              <a:rPr lang="nl-BE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898983-CD8C-EF4B-A5E6-9EC319D052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8113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898983-CD8C-EF4B-A5E6-9EC319D052E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4448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nl-BE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BE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1BA4E-ADFD-F048-9FDC-704A0D94A63C}" type="datetimeFigureOut">
              <a:rPr lang="en-US" smtClean="0"/>
              <a:t>30/09/16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E1B651-4070-A24F-AC8E-6FC22A20AF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082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BE" smtClean="0"/>
              <a:t>Click to edit Master text styles</a:t>
            </a:r>
          </a:p>
          <a:p>
            <a:pPr lvl="1"/>
            <a:r>
              <a:rPr lang="nl-BE" smtClean="0"/>
              <a:t>Second level</a:t>
            </a:r>
          </a:p>
          <a:p>
            <a:pPr lvl="2"/>
            <a:r>
              <a:rPr lang="nl-BE" smtClean="0"/>
              <a:t>Third level</a:t>
            </a:r>
          </a:p>
          <a:p>
            <a:pPr lvl="3"/>
            <a:r>
              <a:rPr lang="nl-BE" smtClean="0"/>
              <a:t>Fourth level</a:t>
            </a:r>
          </a:p>
          <a:p>
            <a:pPr lvl="4"/>
            <a:r>
              <a:rPr lang="nl-B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1BA4E-ADFD-F048-9FDC-704A0D94A63C}" type="datetimeFigureOut">
              <a:rPr lang="en-US" smtClean="0"/>
              <a:t>30/09/16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E1B651-4070-A24F-AC8E-6FC22A20AF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62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nl-B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nl-BE" smtClean="0"/>
              <a:t>Click to edit Master text styles</a:t>
            </a:r>
          </a:p>
          <a:p>
            <a:pPr lvl="1"/>
            <a:r>
              <a:rPr lang="nl-BE" smtClean="0"/>
              <a:t>Second level</a:t>
            </a:r>
          </a:p>
          <a:p>
            <a:pPr lvl="2"/>
            <a:r>
              <a:rPr lang="nl-BE" smtClean="0"/>
              <a:t>Third level</a:t>
            </a:r>
          </a:p>
          <a:p>
            <a:pPr lvl="3"/>
            <a:r>
              <a:rPr lang="nl-BE" smtClean="0"/>
              <a:t>Fourth level</a:t>
            </a:r>
          </a:p>
          <a:p>
            <a:pPr lvl="4"/>
            <a:r>
              <a:rPr lang="nl-B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1BA4E-ADFD-F048-9FDC-704A0D94A63C}" type="datetimeFigureOut">
              <a:rPr lang="en-US" smtClean="0"/>
              <a:t>30/09/16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E1B651-4070-A24F-AC8E-6FC22A20AF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303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BE" smtClean="0"/>
              <a:t>Click to edit Master text styles</a:t>
            </a:r>
          </a:p>
          <a:p>
            <a:pPr lvl="1"/>
            <a:r>
              <a:rPr lang="nl-BE" smtClean="0"/>
              <a:t>Second level</a:t>
            </a:r>
          </a:p>
          <a:p>
            <a:pPr lvl="2"/>
            <a:r>
              <a:rPr lang="nl-BE" smtClean="0"/>
              <a:t>Third level</a:t>
            </a:r>
          </a:p>
          <a:p>
            <a:pPr lvl="3"/>
            <a:r>
              <a:rPr lang="nl-BE" smtClean="0"/>
              <a:t>Fourth level</a:t>
            </a:r>
          </a:p>
          <a:p>
            <a:pPr lvl="4"/>
            <a:r>
              <a:rPr lang="nl-B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1BA4E-ADFD-F048-9FDC-704A0D94A63C}" type="datetimeFigureOut">
              <a:rPr lang="en-US" smtClean="0"/>
              <a:t>30/09/16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E1B651-4070-A24F-AC8E-6FC22A20AF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005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nl-B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BE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1BA4E-ADFD-F048-9FDC-704A0D94A63C}" type="datetimeFigureOut">
              <a:rPr lang="en-US" smtClean="0"/>
              <a:t>30/09/16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E1B651-4070-A24F-AC8E-6FC22A20AF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79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BE" smtClean="0"/>
              <a:t>Click to edit Master text styles</a:t>
            </a:r>
          </a:p>
          <a:p>
            <a:pPr lvl="1"/>
            <a:r>
              <a:rPr lang="nl-BE" smtClean="0"/>
              <a:t>Second level</a:t>
            </a:r>
          </a:p>
          <a:p>
            <a:pPr lvl="2"/>
            <a:r>
              <a:rPr lang="nl-BE" smtClean="0"/>
              <a:t>Third level</a:t>
            </a:r>
          </a:p>
          <a:p>
            <a:pPr lvl="3"/>
            <a:r>
              <a:rPr lang="nl-BE" smtClean="0"/>
              <a:t>Fourth level</a:t>
            </a:r>
          </a:p>
          <a:p>
            <a:pPr lvl="4"/>
            <a:r>
              <a:rPr lang="nl-BE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BE" smtClean="0"/>
              <a:t>Click to edit Master text styles</a:t>
            </a:r>
          </a:p>
          <a:p>
            <a:pPr lvl="1"/>
            <a:r>
              <a:rPr lang="nl-BE" smtClean="0"/>
              <a:t>Second level</a:t>
            </a:r>
          </a:p>
          <a:p>
            <a:pPr lvl="2"/>
            <a:r>
              <a:rPr lang="nl-BE" smtClean="0"/>
              <a:t>Third level</a:t>
            </a:r>
          </a:p>
          <a:p>
            <a:pPr lvl="3"/>
            <a:r>
              <a:rPr lang="nl-BE" smtClean="0"/>
              <a:t>Fourth level</a:t>
            </a:r>
          </a:p>
          <a:p>
            <a:pPr lvl="4"/>
            <a:r>
              <a:rPr lang="nl-BE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1BA4E-ADFD-F048-9FDC-704A0D94A63C}" type="datetimeFigureOut">
              <a:rPr lang="en-US" smtClean="0"/>
              <a:t>30/09/16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E1B651-4070-A24F-AC8E-6FC22A20AF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857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B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BE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BE" smtClean="0"/>
              <a:t>Click to edit Master text styles</a:t>
            </a:r>
          </a:p>
          <a:p>
            <a:pPr lvl="1"/>
            <a:r>
              <a:rPr lang="nl-BE" smtClean="0"/>
              <a:t>Second level</a:t>
            </a:r>
          </a:p>
          <a:p>
            <a:pPr lvl="2"/>
            <a:r>
              <a:rPr lang="nl-BE" smtClean="0"/>
              <a:t>Third level</a:t>
            </a:r>
          </a:p>
          <a:p>
            <a:pPr lvl="3"/>
            <a:r>
              <a:rPr lang="nl-BE" smtClean="0"/>
              <a:t>Fourth level</a:t>
            </a:r>
          </a:p>
          <a:p>
            <a:pPr lvl="4"/>
            <a:r>
              <a:rPr lang="nl-BE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BE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BE" smtClean="0"/>
              <a:t>Click to edit Master text styles</a:t>
            </a:r>
          </a:p>
          <a:p>
            <a:pPr lvl="1"/>
            <a:r>
              <a:rPr lang="nl-BE" smtClean="0"/>
              <a:t>Second level</a:t>
            </a:r>
          </a:p>
          <a:p>
            <a:pPr lvl="2"/>
            <a:r>
              <a:rPr lang="nl-BE" smtClean="0"/>
              <a:t>Third level</a:t>
            </a:r>
          </a:p>
          <a:p>
            <a:pPr lvl="3"/>
            <a:r>
              <a:rPr lang="nl-BE" smtClean="0"/>
              <a:t>Fourth level</a:t>
            </a:r>
          </a:p>
          <a:p>
            <a:pPr lvl="4"/>
            <a:r>
              <a:rPr lang="nl-BE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1BA4E-ADFD-F048-9FDC-704A0D94A63C}" type="datetimeFigureOut">
              <a:rPr lang="en-US" smtClean="0"/>
              <a:t>30/09/16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E1B651-4070-A24F-AC8E-6FC22A20AF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611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1BA4E-ADFD-F048-9FDC-704A0D94A63C}" type="datetimeFigureOut">
              <a:rPr lang="en-US" smtClean="0"/>
              <a:t>30/09/16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E1B651-4070-A24F-AC8E-6FC22A20AF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296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1BA4E-ADFD-F048-9FDC-704A0D94A63C}" type="datetimeFigureOut">
              <a:rPr lang="en-US" smtClean="0"/>
              <a:t>30/09/16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E1B651-4070-A24F-AC8E-6FC22A20AF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323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B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BE" smtClean="0"/>
              <a:t>Click to edit Master text styles</a:t>
            </a:r>
          </a:p>
          <a:p>
            <a:pPr lvl="1"/>
            <a:r>
              <a:rPr lang="nl-BE" smtClean="0"/>
              <a:t>Second level</a:t>
            </a:r>
          </a:p>
          <a:p>
            <a:pPr lvl="2"/>
            <a:r>
              <a:rPr lang="nl-BE" smtClean="0"/>
              <a:t>Third level</a:t>
            </a:r>
          </a:p>
          <a:p>
            <a:pPr lvl="3"/>
            <a:r>
              <a:rPr lang="nl-BE" smtClean="0"/>
              <a:t>Fourth level</a:t>
            </a:r>
          </a:p>
          <a:p>
            <a:pPr lvl="4"/>
            <a:r>
              <a:rPr lang="nl-BE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B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1BA4E-ADFD-F048-9FDC-704A0D94A63C}" type="datetimeFigureOut">
              <a:rPr lang="en-US" smtClean="0"/>
              <a:t>30/09/16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E1B651-4070-A24F-AC8E-6FC22A20AF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281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BE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B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1BA4E-ADFD-F048-9FDC-704A0D94A63C}" type="datetimeFigureOut">
              <a:rPr lang="en-US" smtClean="0"/>
              <a:t>30/09/16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E1B651-4070-A24F-AC8E-6FC22A20AF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963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28000"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B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BE" smtClean="0"/>
              <a:t>Click to edit Master text styles</a:t>
            </a:r>
          </a:p>
          <a:p>
            <a:pPr lvl="1"/>
            <a:r>
              <a:rPr lang="nl-BE" smtClean="0"/>
              <a:t>Second level</a:t>
            </a:r>
          </a:p>
          <a:p>
            <a:pPr lvl="2"/>
            <a:r>
              <a:rPr lang="nl-BE" smtClean="0"/>
              <a:t>Third level</a:t>
            </a:r>
          </a:p>
          <a:p>
            <a:pPr lvl="3"/>
            <a:r>
              <a:rPr lang="nl-BE" smtClean="0"/>
              <a:t>Fourth level</a:t>
            </a:r>
          </a:p>
          <a:p>
            <a:pPr lvl="4"/>
            <a:r>
              <a:rPr lang="nl-B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B1BA4E-ADFD-F048-9FDC-704A0D94A63C}" type="datetimeFigureOut">
              <a:rPr lang="en-US" smtClean="0"/>
              <a:t>30/09/16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E1B651-4070-A24F-AC8E-6FC22A20AF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8417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16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17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18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8" Type="http://schemas.openxmlformats.org/officeDocument/2006/relationships/image" Target="../media/image25.png"/><Relationship Id="rId9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4" Type="http://schemas.openxmlformats.org/officeDocument/2006/relationships/image" Target="../media/image29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4" Type="http://schemas.openxmlformats.org/officeDocument/2006/relationships/image" Target="../media/image34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microsoft.com/office/2007/relationships/hdphoto" Target="../media/hdphoto1.wdp"/><Relationship Id="rId5" Type="http://schemas.openxmlformats.org/officeDocument/2006/relationships/image" Target="../media/image4.png"/><Relationship Id="rId6" Type="http://schemas.microsoft.com/office/2007/relationships/hdphoto" Target="../media/hdphoto2.wdp"/><Relationship Id="rId7" Type="http://schemas.openxmlformats.org/officeDocument/2006/relationships/image" Target="../media/image5.jpg"/><Relationship Id="rId8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microsoft.com/office/2007/relationships/hdphoto" Target="../media/hdphoto3.wdp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4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4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13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14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1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87967" y="2215092"/>
            <a:ext cx="7772400" cy="1470025"/>
          </a:xfrm>
        </p:spPr>
        <p:txBody>
          <a:bodyPr>
            <a:normAutofit/>
          </a:bodyPr>
          <a:lstStyle/>
          <a:p>
            <a:r>
              <a:rPr lang="en-US" sz="8000" dirty="0" smtClean="0">
                <a:cs typeface="Adobe Arabic"/>
              </a:rPr>
              <a:t>Board Games</a:t>
            </a:r>
            <a:endParaRPr lang="en-US" sz="8000" dirty="0">
              <a:cs typeface="Adobe Arabic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958417" y="6191250"/>
            <a:ext cx="3022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Aline</a:t>
            </a:r>
            <a:r>
              <a:rPr lang="en-US" dirty="0" smtClean="0"/>
              <a:t> </a:t>
            </a:r>
            <a:r>
              <a:rPr lang="en-US" dirty="0" err="1" smtClean="0"/>
              <a:t>Barbiaux</a:t>
            </a:r>
            <a:r>
              <a:rPr lang="en-US" dirty="0" smtClean="0"/>
              <a:t> – Manon Libert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6333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b="1" dirty="0" smtClean="0"/>
              <a:t>Various types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42533" y="1612900"/>
            <a:ext cx="7131050" cy="4525963"/>
          </a:xfrm>
        </p:spPr>
        <p:txBody>
          <a:bodyPr/>
          <a:lstStyle/>
          <a:p>
            <a:r>
              <a:rPr lang="en-US" dirty="0" smtClean="0"/>
              <a:t>Collective</a:t>
            </a:r>
          </a:p>
          <a:p>
            <a:endParaRPr lang="en-US" dirty="0"/>
          </a:p>
        </p:txBody>
      </p:sp>
      <p:pic>
        <p:nvPicPr>
          <p:cNvPr id="4" name="Picture 3" descr="f341496e73731b316ea1115d2ba1299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217" y="5406998"/>
            <a:ext cx="814917" cy="611386"/>
          </a:xfrm>
          <a:prstGeom prst="rect">
            <a:avLst/>
          </a:prstGeom>
        </p:spPr>
      </p:pic>
      <p:pic>
        <p:nvPicPr>
          <p:cNvPr id="5" name="Picture 4" descr="werewolve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4546" y="1725084"/>
            <a:ext cx="5030704" cy="4942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11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b="1" dirty="0" smtClean="0"/>
              <a:t>Various types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42533" y="1612900"/>
            <a:ext cx="7131050" cy="4525963"/>
          </a:xfrm>
        </p:spPr>
        <p:txBody>
          <a:bodyPr/>
          <a:lstStyle/>
          <a:p>
            <a:r>
              <a:rPr lang="en-US" dirty="0" smtClean="0"/>
              <a:t>Cooperative</a:t>
            </a:r>
          </a:p>
          <a:p>
            <a:endParaRPr lang="en-US" dirty="0"/>
          </a:p>
        </p:txBody>
      </p:sp>
      <p:pic>
        <p:nvPicPr>
          <p:cNvPr id="4" name="Picture 3" descr="f341496e73731b316ea1115d2ba1299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217" y="5406998"/>
            <a:ext cx="814917" cy="611386"/>
          </a:xfrm>
          <a:prstGeom prst="rect">
            <a:avLst/>
          </a:prstGeom>
        </p:spPr>
      </p:pic>
      <p:pic>
        <p:nvPicPr>
          <p:cNvPr id="6" name="Picture 5" descr="dugeon_nalheulbeuk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7416" y="2222500"/>
            <a:ext cx="5884333" cy="441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271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b="1" dirty="0" smtClean="0"/>
              <a:t>What about education ?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42533" y="1695450"/>
            <a:ext cx="7044267" cy="4525963"/>
          </a:xfrm>
        </p:spPr>
        <p:txBody>
          <a:bodyPr/>
          <a:lstStyle/>
          <a:p>
            <a:r>
              <a:rPr lang="en-US" dirty="0" smtClean="0"/>
              <a:t>Educating with </a:t>
            </a:r>
            <a:r>
              <a:rPr lang="en-US" dirty="0"/>
              <a:t>b</a:t>
            </a:r>
            <a:r>
              <a:rPr lang="en-US" dirty="0" smtClean="0"/>
              <a:t>oard Game</a:t>
            </a:r>
          </a:p>
          <a:p>
            <a:r>
              <a:rPr lang="en-US" dirty="0" smtClean="0"/>
              <a:t>Used by speech therapists</a:t>
            </a:r>
          </a:p>
          <a:p>
            <a:r>
              <a:rPr lang="en-US" dirty="0" smtClean="0"/>
              <a:t>Specially for primary pupils</a:t>
            </a:r>
          </a:p>
          <a:p>
            <a:r>
              <a:rPr lang="en-US" dirty="0" smtClean="0"/>
              <a:t>Dyscalculia, Dyslexia</a:t>
            </a:r>
            <a:endParaRPr lang="en-US" dirty="0"/>
          </a:p>
        </p:txBody>
      </p:sp>
      <p:pic>
        <p:nvPicPr>
          <p:cNvPr id="4" name="Picture 3" descr="f341496e73731b316ea1115d2ba1299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050" y="4475666"/>
            <a:ext cx="814917" cy="611386"/>
          </a:xfrm>
          <a:prstGeom prst="rect">
            <a:avLst/>
          </a:prstGeom>
        </p:spPr>
      </p:pic>
      <p:pic>
        <p:nvPicPr>
          <p:cNvPr id="5" name="Picture 4" descr="img-entet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2533" y="4129615"/>
            <a:ext cx="7342718" cy="255905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 rot="20760593">
            <a:off x="418237" y="4445044"/>
            <a:ext cx="8787933" cy="1569660"/>
          </a:xfrm>
          <a:prstGeom prst="rect">
            <a:avLst/>
          </a:prstGeom>
          <a:noFill/>
          <a:effectLst>
            <a:glow rad="228600">
              <a:schemeClr val="accent2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nl-BE" sz="9600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rgbClr val="FF0000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Contentious?</a:t>
            </a:r>
            <a:endParaRPr lang="nl-BE" sz="9600" b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solidFill>
                <a:srgbClr val="FF0000"/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97725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b="1" dirty="0" smtClean="0"/>
              <a:t>Passionate people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10783" y="1600200"/>
            <a:ext cx="8229600" cy="4525963"/>
          </a:xfrm>
        </p:spPr>
        <p:txBody>
          <a:bodyPr/>
          <a:lstStyle/>
          <a:p>
            <a:r>
              <a:rPr lang="en-US" dirty="0" smtClean="0"/>
              <a:t>Poker WSOP</a:t>
            </a:r>
          </a:p>
          <a:p>
            <a:r>
              <a:rPr lang="en-US" dirty="0" smtClean="0"/>
              <a:t>Club</a:t>
            </a:r>
          </a:p>
          <a:p>
            <a:r>
              <a:rPr lang="en-US" dirty="0" smtClean="0"/>
              <a:t>board games cafés</a:t>
            </a:r>
          </a:p>
          <a:p>
            <a:r>
              <a:rPr lang="en-US" dirty="0" smtClean="0"/>
              <a:t>Toy Library</a:t>
            </a:r>
          </a:p>
        </p:txBody>
      </p:sp>
      <p:pic>
        <p:nvPicPr>
          <p:cNvPr id="4" name="Picture 3" descr="f341496e73731b316ea1115d2ba1299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050" y="3660749"/>
            <a:ext cx="814917" cy="611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302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b="1" dirty="0" smtClean="0"/>
              <a:t>Passionate people - Poker</a:t>
            </a:r>
            <a:endParaRPr lang="en-US" b="1" dirty="0"/>
          </a:p>
        </p:txBody>
      </p:sp>
      <p:pic>
        <p:nvPicPr>
          <p:cNvPr id="6" name="Picture 5" descr="Capture d’écran 2016-09-28 à 20.56.52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782"/>
          <a:stretch/>
        </p:blipFill>
        <p:spPr>
          <a:xfrm>
            <a:off x="1632566" y="1715179"/>
            <a:ext cx="7054234" cy="1628540"/>
          </a:xfrm>
          <a:prstGeom prst="rect">
            <a:avLst/>
          </a:prstGeom>
          <a:ln w="19050" cmpd="sng"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Frame 8"/>
          <p:cNvSpPr/>
          <p:nvPr/>
        </p:nvSpPr>
        <p:spPr>
          <a:xfrm>
            <a:off x="3598333" y="1850873"/>
            <a:ext cx="894290" cy="271389"/>
          </a:xfrm>
          <a:prstGeom prst="fram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1" name="Picture 10" descr="KingsCasino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8" t="3909"/>
          <a:stretch/>
        </p:blipFill>
        <p:spPr>
          <a:xfrm>
            <a:off x="2465918" y="3523624"/>
            <a:ext cx="4710192" cy="3088809"/>
          </a:xfrm>
          <a:prstGeom prst="rect">
            <a:avLst/>
          </a:prstGeom>
        </p:spPr>
      </p:pic>
      <p:pic>
        <p:nvPicPr>
          <p:cNvPr id="12" name="Picture 11" descr="Black chip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547" y="4450780"/>
            <a:ext cx="3355172" cy="2287808"/>
          </a:xfrm>
          <a:prstGeom prst="rect">
            <a:avLst/>
          </a:prstGeom>
        </p:spPr>
      </p:pic>
      <p:pic>
        <p:nvPicPr>
          <p:cNvPr id="13" name="Picture 12" descr="Blue chip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506" y="3940973"/>
            <a:ext cx="3499388" cy="2386145"/>
          </a:xfrm>
          <a:prstGeom prst="rect">
            <a:avLst/>
          </a:prstGeom>
        </p:spPr>
      </p:pic>
      <p:pic>
        <p:nvPicPr>
          <p:cNvPr id="14" name="Picture 13" descr="Green chip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665" y="3672636"/>
            <a:ext cx="3340189" cy="2277591"/>
          </a:xfrm>
          <a:prstGeom prst="rect">
            <a:avLst/>
          </a:prstGeom>
        </p:spPr>
      </p:pic>
      <p:pic>
        <p:nvPicPr>
          <p:cNvPr id="15" name="Picture 14" descr="king 1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97764">
            <a:off x="6704885" y="1890812"/>
            <a:ext cx="2194179" cy="3134542"/>
          </a:xfrm>
          <a:prstGeom prst="rect">
            <a:avLst/>
          </a:prstGeom>
        </p:spPr>
      </p:pic>
      <p:pic>
        <p:nvPicPr>
          <p:cNvPr id="16" name="Picture 15" descr="queen 1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53289">
            <a:off x="6709992" y="2846582"/>
            <a:ext cx="2414162" cy="3448803"/>
          </a:xfrm>
          <a:prstGeom prst="rect">
            <a:avLst/>
          </a:prstGeom>
        </p:spPr>
      </p:pic>
      <p:pic>
        <p:nvPicPr>
          <p:cNvPr id="17" name="Picture 16" descr="f341496e73731b316ea1115d2ba12997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970" y="2529534"/>
            <a:ext cx="814917" cy="611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090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b="1" dirty="0" smtClean="0"/>
              <a:t>Passionate people - clubs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10783" y="1591733"/>
            <a:ext cx="7257772" cy="4525963"/>
          </a:xfrm>
        </p:spPr>
        <p:txBody>
          <a:bodyPr/>
          <a:lstStyle/>
          <a:p>
            <a:r>
              <a:rPr lang="en-US" dirty="0" smtClean="0"/>
              <a:t>Often small associations</a:t>
            </a:r>
          </a:p>
          <a:p>
            <a:r>
              <a:rPr lang="en-US" dirty="0" smtClean="0"/>
              <a:t>Outside performance</a:t>
            </a:r>
          </a:p>
          <a:p>
            <a:r>
              <a:rPr lang="en-US" dirty="0" smtClean="0"/>
              <a:t>Essen, worldwide capital of board games</a:t>
            </a:r>
          </a:p>
          <a:p>
            <a:endParaRPr lang="en-US" dirty="0" smtClean="0"/>
          </a:p>
          <a:p>
            <a:endParaRPr lang="en-US" dirty="0" smtClean="0"/>
          </a:p>
        </p:txBody>
      </p:sp>
      <p:pic>
        <p:nvPicPr>
          <p:cNvPr id="4" name="Picture 3" descr="62dc20c0898d3a115fb9bb290edcaa54-138341569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1043" y="3502937"/>
            <a:ext cx="5427512" cy="3048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755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>
            <a:normAutofit fontScale="90000"/>
          </a:bodyPr>
          <a:lstStyle/>
          <a:p>
            <a:r>
              <a:rPr lang="en-US" b="1" dirty="0" smtClean="0"/>
              <a:t>Passionate people</a:t>
            </a:r>
            <a:br>
              <a:rPr lang="en-US" b="1" dirty="0" smtClean="0"/>
            </a:br>
            <a:r>
              <a:rPr lang="en-US" b="1" dirty="0" smtClean="0"/>
              <a:t> </a:t>
            </a:r>
            <a:r>
              <a:rPr lang="en-US" b="1" dirty="0" err="1" smtClean="0"/>
              <a:t>Bord</a:t>
            </a:r>
            <a:r>
              <a:rPr lang="en-US" b="1" dirty="0" smtClean="0"/>
              <a:t> Game Café</a:t>
            </a:r>
            <a:endParaRPr lang="en-US" b="1" dirty="0"/>
          </a:p>
        </p:txBody>
      </p:sp>
      <p:pic>
        <p:nvPicPr>
          <p:cNvPr id="6" name="Picture 5" descr="img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91914">
            <a:off x="3713975" y="2192033"/>
            <a:ext cx="3424282" cy="2705522"/>
          </a:xfrm>
          <a:prstGeom prst="rect">
            <a:avLst/>
          </a:prstGeom>
        </p:spPr>
      </p:pic>
      <p:pic>
        <p:nvPicPr>
          <p:cNvPr id="7" name="Picture 6" descr="castle-board-game-caf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07831">
            <a:off x="1912077" y="2398586"/>
            <a:ext cx="4524761" cy="2295288"/>
          </a:xfrm>
          <a:prstGeom prst="rect">
            <a:avLst/>
          </a:prstGeom>
        </p:spPr>
      </p:pic>
      <p:pic>
        <p:nvPicPr>
          <p:cNvPr id="8" name="Picture 7" descr="ob_e6ef12_11148838-761482383969588-5885619409174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52776">
            <a:off x="2608236" y="2530848"/>
            <a:ext cx="5027789" cy="3347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321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4534" y="263526"/>
            <a:ext cx="8229600" cy="1143000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b="1" dirty="0" smtClean="0"/>
              <a:t>Passionate people – Toy library</a:t>
            </a:r>
            <a:endParaRPr lang="en-US" b="1" dirty="0"/>
          </a:p>
        </p:txBody>
      </p:sp>
      <p:pic>
        <p:nvPicPr>
          <p:cNvPr id="5" name="Picture 4" descr="P1020147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8514" y="1704573"/>
            <a:ext cx="6740968" cy="5055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767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Nerd Alert 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21368" y="1695450"/>
            <a:ext cx="7406216" cy="4525963"/>
          </a:xfrm>
        </p:spPr>
        <p:txBody>
          <a:bodyPr/>
          <a:lstStyle/>
          <a:p>
            <a:r>
              <a:rPr lang="en-US" dirty="0" smtClean="0"/>
              <a:t>Interactive games</a:t>
            </a:r>
          </a:p>
        </p:txBody>
      </p:sp>
      <p:pic>
        <p:nvPicPr>
          <p:cNvPr id="4" name="Picture 3" descr="Jeu_Super_Cluedo_interactif_detail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5650" y="2498196"/>
            <a:ext cx="5143500" cy="386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196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Nerd Alert 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21368" y="1695450"/>
            <a:ext cx="7406216" cy="4525963"/>
          </a:xfrm>
        </p:spPr>
        <p:txBody>
          <a:bodyPr/>
          <a:lstStyle/>
          <a:p>
            <a:r>
              <a:rPr lang="en-US" dirty="0" smtClean="0"/>
              <a:t>Computerized games</a:t>
            </a:r>
          </a:p>
        </p:txBody>
      </p:sp>
      <p:pic>
        <p:nvPicPr>
          <p:cNvPr id="4" name="Picture 3" descr="La-Dame-de-Pique-jeu-PC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479" y="2402416"/>
            <a:ext cx="6401321" cy="3250671"/>
          </a:xfrm>
          <a:prstGeom prst="rect">
            <a:avLst/>
          </a:prstGeom>
        </p:spPr>
      </p:pic>
      <p:pic>
        <p:nvPicPr>
          <p:cNvPr id="5" name="Picture 4" descr="chm9pc005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480" y="2402416"/>
            <a:ext cx="6401320" cy="3250671"/>
          </a:xfrm>
          <a:prstGeom prst="rect">
            <a:avLst/>
          </a:prstGeom>
        </p:spPr>
      </p:pic>
      <p:pic>
        <p:nvPicPr>
          <p:cNvPr id="6" name="Picture 5" descr="risk-screenshot-01-ps3-us-28apr2015.jpe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480" y="2402416"/>
            <a:ext cx="6401320" cy="3133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659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0617" y="274638"/>
            <a:ext cx="8229600" cy="1143000"/>
          </a:xfr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6000" b="1" dirty="0" smtClean="0"/>
              <a:t>How board games </a:t>
            </a:r>
            <a:r>
              <a:rPr lang="is-IS" sz="6000" b="1" dirty="0" smtClean="0"/>
              <a:t>…</a:t>
            </a:r>
            <a:endParaRPr lang="en-US" sz="6000" b="1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568449" y="1600200"/>
            <a:ext cx="8229600" cy="4525963"/>
          </a:xfrm>
        </p:spPr>
        <p:txBody>
          <a:bodyPr/>
          <a:lstStyle/>
          <a:p>
            <a:r>
              <a:rPr lang="en-US" dirty="0" smtClean="0"/>
              <a:t>Were invented</a:t>
            </a:r>
          </a:p>
          <a:p>
            <a:r>
              <a:rPr lang="en-US" dirty="0" smtClean="0"/>
              <a:t>Have various types</a:t>
            </a:r>
          </a:p>
          <a:p>
            <a:r>
              <a:rPr lang="en-US" dirty="0" smtClean="0"/>
              <a:t>Are used in education</a:t>
            </a:r>
          </a:p>
          <a:p>
            <a:r>
              <a:rPr lang="en-US" dirty="0" smtClean="0"/>
              <a:t>Turned into a passion</a:t>
            </a:r>
          </a:p>
          <a:p>
            <a:r>
              <a:rPr lang="en-US" dirty="0" smtClean="0"/>
              <a:t>Got computerized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4397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Nerd Alert 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21368" y="1695450"/>
            <a:ext cx="7406216" cy="4525963"/>
          </a:xfrm>
        </p:spPr>
        <p:txBody>
          <a:bodyPr/>
          <a:lstStyle/>
          <a:p>
            <a:r>
              <a:rPr lang="en-US" dirty="0" smtClean="0"/>
              <a:t>Online </a:t>
            </a:r>
            <a:r>
              <a:rPr lang="en-US" dirty="0" err="1" smtClean="0"/>
              <a:t>tchat</a:t>
            </a:r>
            <a:r>
              <a:rPr lang="en-US" dirty="0" smtClean="0"/>
              <a:t> and competition</a:t>
            </a:r>
          </a:p>
          <a:p>
            <a:r>
              <a:rPr lang="en-US" dirty="0" smtClean="0"/>
              <a:t>Playing against computer</a:t>
            </a:r>
          </a:p>
        </p:txBody>
      </p:sp>
    </p:spTree>
    <p:extLst>
      <p:ext uri="{BB962C8B-B14F-4D97-AF65-F5344CB8AC3E}">
        <p14:creationId xmlns:p14="http://schemas.microsoft.com/office/powerpoint/2010/main" val="3714968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0982" y="274638"/>
            <a:ext cx="8229600" cy="1143000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b="1" dirty="0" smtClean="0"/>
              <a:t>Invention &amp; </a:t>
            </a:r>
            <a:r>
              <a:rPr lang="en-US" b="1" dirty="0" smtClean="0"/>
              <a:t>History - Egypt</a:t>
            </a:r>
            <a:endParaRPr lang="en-US" b="1" dirty="0"/>
          </a:p>
        </p:txBody>
      </p:sp>
      <p:pic>
        <p:nvPicPr>
          <p:cNvPr id="4" name="Content Placeholder 3" descr="f341496e73731b316ea1115d2ba12997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48" b="13348"/>
          <a:stretch>
            <a:fillRect/>
          </a:stretch>
        </p:blipFill>
        <p:spPr>
          <a:xfrm>
            <a:off x="245533" y="6318250"/>
            <a:ext cx="728378" cy="400580"/>
          </a:xfrm>
        </p:spPr>
      </p:pic>
      <p:pic>
        <p:nvPicPr>
          <p:cNvPr id="3" name="Picture 2" descr="Jeu-de-senet-Egypte.jp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381" b="99220" l="3400" r="98900">
                        <a14:foregroundMark x1="89100" y1="76463" x2="89100" y2="76463"/>
                        <a14:foregroundMark x1="75500" y1="67360" x2="75500" y2="67360"/>
                        <a14:foregroundMark x1="69900" y1="82965" x2="69900" y2="8296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097" y="1287927"/>
            <a:ext cx="3802915" cy="2924441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 descr="mehen.jpg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>
                        <a14:foregroundMark x1="3500" y1="37750" x2="3500" y2="37750"/>
                        <a14:foregroundMark x1="4750" y1="76250" x2="4750" y2="76250"/>
                        <a14:foregroundMark x1="18750" y1="89250" x2="18750" y2="89250"/>
                        <a14:foregroundMark x1="36500" y1="92500" x2="36500" y2="92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9083" y="3522664"/>
            <a:ext cx="3111499" cy="3111499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5683250" y="1817094"/>
            <a:ext cx="13164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“</a:t>
            </a:r>
            <a:r>
              <a:rPr lang="en-US" sz="2800" dirty="0" err="1" smtClean="0"/>
              <a:t>Senet</a:t>
            </a:r>
            <a:r>
              <a:rPr lang="en-US" sz="2800" dirty="0" smtClean="0"/>
              <a:t>”</a:t>
            </a:r>
            <a:endParaRPr lang="en-US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5208096" y="3692199"/>
            <a:ext cx="15268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“</a:t>
            </a:r>
            <a:r>
              <a:rPr lang="en-US" sz="2800" dirty="0" err="1" smtClean="0"/>
              <a:t>Mehen</a:t>
            </a:r>
            <a:r>
              <a:rPr lang="en-US" sz="2800" dirty="0" smtClean="0"/>
              <a:t>”</a:t>
            </a:r>
            <a:endParaRPr lang="en-US" sz="2800" dirty="0"/>
          </a:p>
        </p:txBody>
      </p:sp>
      <p:pic>
        <p:nvPicPr>
          <p:cNvPr id="9" name="Picture 8" descr="jeu de l'oie.jp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6732" y="3692199"/>
            <a:ext cx="4271832" cy="2846917"/>
          </a:xfrm>
          <a:prstGeom prst="rect">
            <a:avLst/>
          </a:prstGeom>
        </p:spPr>
      </p:pic>
      <p:pic>
        <p:nvPicPr>
          <p:cNvPr id="10" name="Picture 9" descr="backgammon.jp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2749" y="1582370"/>
            <a:ext cx="3451263" cy="258151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592917" y="5456250"/>
            <a:ext cx="20541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Goose Game</a:t>
            </a:r>
            <a:endParaRPr lang="en-US" sz="2800" dirty="0"/>
          </a:p>
        </p:txBody>
      </p:sp>
      <p:sp>
        <p:nvSpPr>
          <p:cNvPr id="12" name="TextBox 11"/>
          <p:cNvSpPr txBox="1"/>
          <p:nvPr/>
        </p:nvSpPr>
        <p:spPr>
          <a:xfrm>
            <a:off x="5208096" y="2842280"/>
            <a:ext cx="21597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Backgammon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95235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3" dur="21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20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7" grpId="0"/>
      <p:bldP spid="11" grpId="0"/>
      <p:bldP spid="1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b="1" dirty="0" smtClean="0"/>
              <a:t>Invention &amp; </a:t>
            </a:r>
            <a:r>
              <a:rPr lang="en-US" b="1" dirty="0" smtClean="0"/>
              <a:t>History- India</a:t>
            </a:r>
            <a:endParaRPr lang="en-US" b="1" dirty="0"/>
          </a:p>
        </p:txBody>
      </p:sp>
      <p:pic>
        <p:nvPicPr>
          <p:cNvPr id="4" name="Content Placeholder 3" descr="f341496e73731b316ea1115d2ba12997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48" b="13348"/>
          <a:stretch>
            <a:fillRect/>
          </a:stretch>
        </p:blipFill>
        <p:spPr>
          <a:xfrm>
            <a:off x="245533" y="6318250"/>
            <a:ext cx="728378" cy="400580"/>
          </a:xfrm>
        </p:spPr>
      </p:pic>
      <p:pic>
        <p:nvPicPr>
          <p:cNvPr id="8" name="Picture 7" descr="Chaturanga.jpe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959" b="97929" l="1479" r="9822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4200" y="2426230"/>
            <a:ext cx="4292600" cy="42926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TextBox 8"/>
          <p:cNvSpPr txBox="1"/>
          <p:nvPr/>
        </p:nvSpPr>
        <p:spPr>
          <a:xfrm>
            <a:off x="2221134" y="2875694"/>
            <a:ext cx="21730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“</a:t>
            </a:r>
            <a:r>
              <a:rPr lang="en-US" sz="2800" dirty="0" err="1" smtClean="0"/>
              <a:t>Chaturanga</a:t>
            </a:r>
            <a:r>
              <a:rPr lang="en-US" sz="2800" dirty="0" smtClean="0"/>
              <a:t>”</a:t>
            </a:r>
            <a:endParaRPr lang="en-US" sz="2800" dirty="0"/>
          </a:p>
        </p:txBody>
      </p:sp>
      <p:pic>
        <p:nvPicPr>
          <p:cNvPr id="12" name="Picture 11" descr="check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1134" y="2587627"/>
            <a:ext cx="6635496" cy="4005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667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14" dur="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5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17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b="1" dirty="0" smtClean="0"/>
              <a:t>Various types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42533" y="1612900"/>
            <a:ext cx="7044267" cy="4525963"/>
          </a:xfrm>
        </p:spPr>
        <p:txBody>
          <a:bodyPr/>
          <a:lstStyle/>
          <a:p>
            <a:r>
              <a:rPr lang="en-US" dirty="0" smtClean="0"/>
              <a:t>Cards games &amp; Dominos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 descr="f341496e73731b316ea1115d2ba1299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217" y="5406998"/>
            <a:ext cx="814917" cy="611386"/>
          </a:xfrm>
          <a:prstGeom prst="rect">
            <a:avLst/>
          </a:prstGeom>
        </p:spPr>
      </p:pic>
      <p:pic>
        <p:nvPicPr>
          <p:cNvPr id="5" name="Picture 4" descr="card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7657" y="2241634"/>
            <a:ext cx="4479731" cy="2341367"/>
          </a:xfrm>
          <a:prstGeom prst="rect">
            <a:avLst/>
          </a:prstGeom>
        </p:spPr>
      </p:pic>
      <p:pic>
        <p:nvPicPr>
          <p:cNvPr id="8" name="Picture 7" descr="arton57670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8468" y="3756024"/>
            <a:ext cx="4004700" cy="2870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337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b="1" dirty="0" smtClean="0"/>
              <a:t>Various types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42533" y="1612900"/>
            <a:ext cx="7215717" cy="4525963"/>
          </a:xfrm>
        </p:spPr>
        <p:txBody>
          <a:bodyPr/>
          <a:lstStyle/>
          <a:p>
            <a:r>
              <a:rPr lang="en-US" dirty="0" smtClean="0"/>
              <a:t>Strategy with &amp; without luck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 descr="f341496e73731b316ea1115d2ba1299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217" y="5406998"/>
            <a:ext cx="814917" cy="611386"/>
          </a:xfrm>
          <a:prstGeom prst="rect">
            <a:avLst/>
          </a:prstGeom>
        </p:spPr>
      </p:pic>
      <p:pic>
        <p:nvPicPr>
          <p:cNvPr id="5" name="Picture 4" descr="chess-bas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7923" y="2308475"/>
            <a:ext cx="3339923" cy="2504942"/>
          </a:xfrm>
          <a:prstGeom prst="rect">
            <a:avLst/>
          </a:prstGeom>
        </p:spPr>
      </p:pic>
      <p:pic>
        <p:nvPicPr>
          <p:cNvPr id="6" name="Picture 5" descr="risk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1702" y="3863390"/>
            <a:ext cx="4735098" cy="2367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269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b="1" dirty="0" smtClean="0"/>
              <a:t>Various types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42533" y="1612900"/>
            <a:ext cx="7310967" cy="4525963"/>
          </a:xfrm>
        </p:spPr>
        <p:txBody>
          <a:bodyPr/>
          <a:lstStyle/>
          <a:p>
            <a:r>
              <a:rPr lang="en-US" dirty="0" smtClean="0"/>
              <a:t>Spelling, language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 descr="f341496e73731b316ea1115d2ba1299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217" y="5406998"/>
            <a:ext cx="814917" cy="611386"/>
          </a:xfrm>
          <a:prstGeom prst="rect">
            <a:avLst/>
          </a:prstGeom>
        </p:spPr>
      </p:pic>
      <p:pic>
        <p:nvPicPr>
          <p:cNvPr id="5" name="Picture 4" descr="scrabbl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5418" y="2226734"/>
            <a:ext cx="5765799" cy="432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213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b="1" dirty="0" smtClean="0"/>
              <a:t>Various types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42533" y="1612900"/>
            <a:ext cx="8229600" cy="4525963"/>
          </a:xfrm>
        </p:spPr>
        <p:txBody>
          <a:bodyPr/>
          <a:lstStyle/>
          <a:p>
            <a:r>
              <a:rPr lang="en-US" dirty="0" smtClean="0"/>
              <a:t>Gambling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 descr="f341496e73731b316ea1115d2ba1299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217" y="5406998"/>
            <a:ext cx="814917" cy="611386"/>
          </a:xfrm>
          <a:prstGeom prst="rect">
            <a:avLst/>
          </a:prstGeom>
        </p:spPr>
      </p:pic>
      <p:pic>
        <p:nvPicPr>
          <p:cNvPr id="5" name="Picture 4" descr="poker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2533" y="2381250"/>
            <a:ext cx="7431853" cy="4180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395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b="1" dirty="0" smtClean="0"/>
              <a:t>Various types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57866" y="1612899"/>
            <a:ext cx="7310967" cy="4525963"/>
          </a:xfrm>
        </p:spPr>
        <p:txBody>
          <a:bodyPr/>
          <a:lstStyle/>
          <a:p>
            <a:r>
              <a:rPr lang="en-US" dirty="0" smtClean="0"/>
              <a:t>Skills</a:t>
            </a:r>
          </a:p>
          <a:p>
            <a:endParaRPr lang="en-US" dirty="0"/>
          </a:p>
        </p:txBody>
      </p:sp>
      <p:pic>
        <p:nvPicPr>
          <p:cNvPr id="4" name="Picture 3" descr="f341496e73731b316ea1115d2ba1299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217" y="5406998"/>
            <a:ext cx="814917" cy="611386"/>
          </a:xfrm>
          <a:prstGeom prst="rect">
            <a:avLst/>
          </a:prstGeom>
        </p:spPr>
      </p:pic>
      <p:pic>
        <p:nvPicPr>
          <p:cNvPr id="5" name="Picture 4" descr="Twister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6978" y="1718732"/>
            <a:ext cx="6242939" cy="4980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275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308</TotalTime>
  <Words>157</Words>
  <Application>Microsoft Macintosh PowerPoint</Application>
  <PresentationFormat>On-screen Show (4:3)</PresentationFormat>
  <Paragraphs>55</Paragraphs>
  <Slides>20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Office Theme</vt:lpstr>
      <vt:lpstr>Board Games</vt:lpstr>
      <vt:lpstr>How board games …</vt:lpstr>
      <vt:lpstr>Invention &amp; History - Egypt</vt:lpstr>
      <vt:lpstr>Invention &amp; History- India</vt:lpstr>
      <vt:lpstr>Various types</vt:lpstr>
      <vt:lpstr>Various types</vt:lpstr>
      <vt:lpstr>Various types</vt:lpstr>
      <vt:lpstr>Various types</vt:lpstr>
      <vt:lpstr>Various types</vt:lpstr>
      <vt:lpstr>Various types</vt:lpstr>
      <vt:lpstr>Various types</vt:lpstr>
      <vt:lpstr>What about education ?</vt:lpstr>
      <vt:lpstr>Passionate people</vt:lpstr>
      <vt:lpstr>Passionate people - Poker</vt:lpstr>
      <vt:lpstr>Passionate people - clubs</vt:lpstr>
      <vt:lpstr>Passionate people  Bord Game Café</vt:lpstr>
      <vt:lpstr>Passionate people – Toy library</vt:lpstr>
      <vt:lpstr>Nerd Alert !</vt:lpstr>
      <vt:lpstr>Nerd Alert !</vt:lpstr>
      <vt:lpstr>Nerd Alert !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Board Games</dc:title>
  <dc:creator>Manon Libert</dc:creator>
  <cp:lastModifiedBy>Manon Libert</cp:lastModifiedBy>
  <cp:revision>118</cp:revision>
  <dcterms:created xsi:type="dcterms:W3CDTF">2016-09-28T09:11:32Z</dcterms:created>
  <dcterms:modified xsi:type="dcterms:W3CDTF">2016-09-30T19:44:51Z</dcterms:modified>
</cp:coreProperties>
</file>